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51"/>
  </p:notesMasterIdLst>
  <p:handoutMasterIdLst>
    <p:handoutMasterId r:id="rId52"/>
  </p:handoutMasterIdLst>
  <p:sldIdLst>
    <p:sldId id="331" r:id="rId2"/>
    <p:sldId id="517" r:id="rId3"/>
    <p:sldId id="532" r:id="rId4"/>
    <p:sldId id="515" r:id="rId5"/>
    <p:sldId id="523" r:id="rId6"/>
    <p:sldId id="516" r:id="rId7"/>
    <p:sldId id="502" r:id="rId8"/>
    <p:sldId id="507" r:id="rId9"/>
    <p:sldId id="506" r:id="rId10"/>
    <p:sldId id="513" r:id="rId11"/>
    <p:sldId id="534" r:id="rId12"/>
    <p:sldId id="527" r:id="rId13"/>
    <p:sldId id="365" r:id="rId14"/>
    <p:sldId id="414" r:id="rId15"/>
    <p:sldId id="266" r:id="rId16"/>
    <p:sldId id="537" r:id="rId17"/>
    <p:sldId id="427" r:id="rId18"/>
    <p:sldId id="364" r:id="rId19"/>
    <p:sldId id="426" r:id="rId20"/>
    <p:sldId id="421" r:id="rId21"/>
    <p:sldId id="422" r:id="rId22"/>
    <p:sldId id="443" r:id="rId23"/>
    <p:sldId id="477" r:id="rId24"/>
    <p:sldId id="363" r:id="rId25"/>
    <p:sldId id="410" r:id="rId26"/>
    <p:sldId id="433" r:id="rId27"/>
    <p:sldId id="539" r:id="rId28"/>
    <p:sldId id="267" r:id="rId29"/>
    <p:sldId id="282" r:id="rId30"/>
    <p:sldId id="536" r:id="rId31"/>
    <p:sldId id="529" r:id="rId32"/>
    <p:sldId id="435" r:id="rId33"/>
    <p:sldId id="425" r:id="rId34"/>
    <p:sldId id="447" r:id="rId35"/>
    <p:sldId id="420" r:id="rId36"/>
    <p:sldId id="431" r:id="rId37"/>
    <p:sldId id="362" r:id="rId38"/>
    <p:sldId id="419" r:id="rId39"/>
    <p:sldId id="533" r:id="rId40"/>
    <p:sldId id="520" r:id="rId41"/>
    <p:sldId id="521" r:id="rId42"/>
    <p:sldId id="522" r:id="rId43"/>
    <p:sldId id="460" r:id="rId44"/>
    <p:sldId id="470" r:id="rId45"/>
    <p:sldId id="519" r:id="rId46"/>
    <p:sldId id="473" r:id="rId47"/>
    <p:sldId id="531" r:id="rId48"/>
    <p:sldId id="486" r:id="rId49"/>
    <p:sldId id="508" r:id="rId50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60"/>
  </p:normalViewPr>
  <p:slideViewPr>
    <p:cSldViewPr snapToGrid="0">
      <p:cViewPr>
        <p:scale>
          <a:sx n="107" d="100"/>
          <a:sy n="107" d="100"/>
        </p:scale>
        <p:origin x="432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16/07/2020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A653-0A6E-4A75-A53D-5DE6C28B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1FD39-7BDE-4DE7-86FD-2DBBFEC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D5A7-DAA9-438A-9DEE-780D08BA1C7B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B4EF-E14D-4EF5-B809-372BFF6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ED8-3B1E-49F2-BC48-C5C0235A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04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100" dirty="0"/>
              <a:t>surface product based on remote sensing and GEOS-CHEM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global prediction are of coarse resolution - &gt; integrating RS data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The surface product is used in our model.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7238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100" dirty="0" err="1">
                <a:latin typeface="+mj-lt"/>
              </a:rPr>
              <a:t>Geospatial</a:t>
            </a:r>
            <a:r>
              <a:rPr lang="nl-NL" sz="2100" dirty="0">
                <a:latin typeface="+mj-lt"/>
              </a:rPr>
              <a:t> </a:t>
            </a:r>
            <a:r>
              <a:rPr lang="nl-NL" sz="2100" dirty="0" err="1">
                <a:latin typeface="+mj-lt"/>
              </a:rPr>
              <a:t>predictors</a:t>
            </a:r>
            <a:endParaRPr lang="en-NL" sz="21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2" y="4056836"/>
            <a:ext cx="2857500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</a:t>
            </a:r>
          </a:p>
          <a:p>
            <a:r>
              <a:rPr lang="en-GB" sz="1050" dirty="0"/>
              <a:t>as a proxy for socio-demographics</a:t>
            </a:r>
            <a:endParaRPr lang="en-NL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From 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38357" y="5752891"/>
            <a:ext cx="5642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260" y="4092576"/>
            <a:ext cx="2663089" cy="1505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89115" y="5693656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2942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Statistical learning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1980, computer science, machine learning, neural networks, </a:t>
            </a:r>
            <a:r>
              <a:rPr lang="en-US" sz="1800" dirty="0" err="1"/>
              <a:t>zipcode</a:t>
            </a:r>
            <a:r>
              <a:rPr lang="en-US" sz="1800" dirty="0"/>
              <a:t> </a:t>
            </a:r>
            <a:r>
              <a:rPr lang="en-US" sz="1800" dirty="0" err="1"/>
              <a:t>recognision</a:t>
            </a:r>
            <a:r>
              <a:rPr lang="en-US" sz="1800" dirty="0"/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383718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598834" cy="246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373593"/>
            <a:ext cx="1634675" cy="224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4" y="2000854"/>
            <a:ext cx="6048964" cy="29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 deep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8234E0-1E11-E043-86D5-F9421AAC199A}"/>
              </a:ext>
            </a:extLst>
          </p:cNvPr>
          <p:cNvGrpSpPr/>
          <p:nvPr/>
        </p:nvGrpSpPr>
        <p:grpSpPr>
          <a:xfrm>
            <a:off x="6840187" y="1710447"/>
            <a:ext cx="2303813" cy="3241228"/>
            <a:chOff x="8956406" y="609600"/>
            <a:chExt cx="2974337" cy="41619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867C3C-AF07-5949-8762-F3674BD5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EE2C53-05AD-5D43-80A0-FD6536FE8848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207115-814B-B64F-AABD-00BFAAEF0A0D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14567-81D6-DF4E-907E-7CA0C2D75208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A6EDB491-F919-AA4F-9EAA-3EB7370255C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9220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Ensemble tree-based methods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97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400"/>
              <a:t>Regression trees </a:t>
            </a:r>
            <a:endParaRPr lang="en-US" sz="1800" dirty="0"/>
          </a:p>
        </p:txBody>
      </p:sp>
      <p:pic>
        <p:nvPicPr>
          <p:cNvPr id="5" name="Picture 2" descr="Gerelateerde afbeelding">
            <a:extLst>
              <a:ext uri="{FF2B5EF4-FFF2-40B4-BE49-F238E27FC236}">
                <a16:creationId xmlns:a16="http://schemas.microsoft.com/office/drawing/2014/main" id="{608C0B35-567A-4230-AE08-25A0494E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85" y="3971327"/>
            <a:ext cx="3514740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595093" y="4275589"/>
            <a:ext cx="4424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b="1" i="1" dirty="0"/>
          </a:p>
          <a:p>
            <a:r>
              <a:rPr lang="nl-NL" sz="1600" b="1" dirty="0"/>
              <a:t>Dominance</a:t>
            </a:r>
          </a:p>
          <a:p>
            <a:r>
              <a:rPr lang="nl-NL" dirty="0"/>
              <a:t>Boosting &gt; Randomforest &gt; bagging &gt; single tree</a:t>
            </a:r>
          </a:p>
          <a:p>
            <a:endParaRPr lang="nl-NL" dirty="0"/>
          </a:p>
          <a:p>
            <a:r>
              <a:rPr lang="nl-NL" dirty="0"/>
              <a:t>Is it true that boosting trees are always better than the randomforest?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5143485" y="1533185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600" b="1" dirty="0"/>
              <a:t>Leveraging trees to improve the performance:</a:t>
            </a:r>
            <a:br>
              <a:rPr lang="nl-NL" sz="1600" dirty="0"/>
            </a:br>
            <a:endParaRPr lang="nl-NL" sz="1600" dirty="0"/>
          </a:p>
          <a:p>
            <a:pPr marL="285750" indent="-285750">
              <a:buFontTx/>
              <a:buChar char="-"/>
            </a:pPr>
            <a:r>
              <a:rPr lang="nl-NL" sz="1800" dirty="0"/>
              <a:t>Bagging </a:t>
            </a:r>
          </a:p>
          <a:p>
            <a:pPr marL="285750" indent="-285750">
              <a:buFontTx/>
              <a:buChar char="-"/>
            </a:pPr>
            <a:r>
              <a:rPr lang="nl-NL" sz="1800" dirty="0"/>
              <a:t>Boosting </a:t>
            </a:r>
          </a:p>
          <a:p>
            <a:pPr marL="285750" indent="-285750">
              <a:buFontTx/>
              <a:buChar char="-"/>
            </a:pPr>
            <a:r>
              <a:rPr lang="nl-NL" sz="1800" dirty="0"/>
              <a:t>Random forest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b="1" i="1" dirty="0">
                <a:latin typeface="+mj-lt"/>
                <a:cs typeface="Calibri" panose="020F0502020204030204" pitchFamily="34" charset="0"/>
              </a:rPr>
              <a:t>variance reduction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400" dirty="0"/>
              <a:t>Random forest</a:t>
            </a:r>
            <a:endParaRPr lang="en-US" sz="1800" dirty="0"/>
          </a:p>
        </p:txBody>
      </p:sp>
      <p:pic>
        <p:nvPicPr>
          <p:cNvPr id="7172" name="Picture 4" descr="Afbeeldingsresultaat voor random forest tuning parameters">
            <a:extLst>
              <a:ext uri="{FF2B5EF4-FFF2-40B4-BE49-F238E27FC236}">
                <a16:creationId xmlns:a16="http://schemas.microsoft.com/office/drawing/2014/main" id="{E58A14F3-26CB-4D19-B14A-35D9A830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18" y="348076"/>
            <a:ext cx="2213907" cy="10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4009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+mj-lt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/>
                  <a:t>2</a:t>
                </a:r>
              </a:p>
              <a:p>
                <a:r>
                  <a:rPr lang="en-US" sz="1800" dirty="0"/>
                  <a:t>An average of B of </a:t>
                </a:r>
                <a:r>
                  <a:rPr lang="en-US" sz="1800" dirty="0" err="1"/>
                  <a:t>i.i.d</a:t>
                </a:r>
                <a:r>
                  <a:rPr lang="en-US" sz="1800" dirty="0"/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/>
                  <a:t> , the variance of the average: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 rotWithShape="0">
                <a:blip r:embed="rId3"/>
                <a:stretch>
                  <a:fillRect l="-587" t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+mj-lt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details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600" dirty="0"/>
            </a:br>
            <a:r>
              <a:rPr lang="en-GB" sz="1600" b="1" dirty="0"/>
              <a:t>1. Introduction to air pollution mapping and data exploration 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1 (10 mins): “getting ready”</a:t>
            </a:r>
            <a:br>
              <a:rPr lang="en-GB" sz="1600" dirty="0"/>
            </a:br>
            <a:r>
              <a:rPr lang="en-GB" sz="1600" dirty="0"/>
              <a:t>install packages, visualize data, data exploration: paired correlations, spatial dependence and scatterplot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2. Machine learning methods</a:t>
            </a:r>
            <a:br>
              <a:rPr lang="en-GB" sz="1600" dirty="0"/>
            </a:br>
            <a:r>
              <a:rPr lang="en-GB" sz="1600" dirty="0"/>
              <a:t>ensemble trees, mixed-effect models, artificial neural network, convolutional neural networks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2 + break (45 mins): “machine learning methods.”</a:t>
            </a:r>
            <a:br>
              <a:rPr lang="en-GB" sz="1600" dirty="0"/>
            </a:br>
            <a:r>
              <a:rPr lang="en-GB" sz="1600" dirty="0"/>
              <a:t>  </a:t>
            </a:r>
            <a:br>
              <a:rPr lang="en-GB" sz="1600" dirty="0"/>
            </a:br>
            <a:r>
              <a:rPr lang="en-GB" sz="1600" b="1" dirty="0"/>
              <a:t>3. Modelling process</a:t>
            </a:r>
            <a:br>
              <a:rPr lang="en-GB" sz="1600" b="1" dirty="0"/>
            </a:br>
            <a:br>
              <a:rPr lang="en-GB" sz="1600" dirty="0"/>
            </a:br>
            <a:r>
              <a:rPr lang="en-GB" sz="1600" dirty="0"/>
              <a:t>hands-on 3 (15 mins): “modelling process”</a:t>
            </a:r>
            <a:br>
              <a:rPr lang="en-GB" sz="1600" dirty="0"/>
            </a:br>
            <a:r>
              <a:rPr lang="en-GB" sz="1600" dirty="0"/>
              <a:t>hyper-parameter optimization, bootstrapping-based cross-validation, mapping and compare spatial patterns of different predictions</a:t>
            </a:r>
            <a:br>
              <a:rPr lang="en-GB" sz="1600" dirty="0"/>
            </a:br>
            <a:r>
              <a:rPr lang="en-GB" sz="1600" dirty="0"/>
              <a:t> </a:t>
            </a:r>
            <a:br>
              <a:rPr lang="en-GB" sz="1600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/>
              <a:t>Stochastic gradient Boosting (regression) </a:t>
            </a:r>
          </a:p>
          <a:p>
            <a:r>
              <a:rPr lang="en-US" sz="1800" dirty="0">
                <a:solidFill>
                  <a:srgbClr val="333333"/>
                </a:solidFill>
              </a:rPr>
              <a:t>                            -- Reweight based on the previous trees, stage-wise fitting </a:t>
            </a:r>
            <a:endParaRPr lang="nl-NL" sz="1800" dirty="0"/>
          </a:p>
          <a:p>
            <a:endParaRPr lang="en-US" sz="1800" dirty="0">
              <a:solidFill>
                <a:srgbClr val="333333"/>
              </a:solidFill>
            </a:endParaRPr>
          </a:p>
          <a:p>
            <a:r>
              <a:rPr lang="en-US" sz="1800" dirty="0">
                <a:solidFill>
                  <a:srgbClr val="333333"/>
                </a:solidFill>
              </a:rPr>
              <a:t>Each successive tree is built for the prediction residuals of the preceding tree in an adaptive way to reduce bias.</a:t>
            </a:r>
          </a:p>
          <a:p>
            <a:endParaRPr lang="nl-NL" sz="1800" i="1" dirty="0">
              <a:cs typeface="Calibri" panose="020F0502020204030204" pitchFamily="34" charset="0"/>
            </a:endParaRPr>
          </a:p>
          <a:p>
            <a:r>
              <a:rPr lang="en-US" sz="1800" dirty="0">
                <a:cs typeface="Calibri" panose="020F0502020204030204" pitchFamily="34" charset="0"/>
              </a:rPr>
              <a:t>. </a:t>
            </a: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/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000" dirty="0"/>
              <a:t>Learning Rate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875810" y="858192"/>
            <a:ext cx="3677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/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400" dirty="0"/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 </a:t>
            </a: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2168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601821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422299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FBE50-DE0D-4479-88BE-C4459A39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25</a:t>
            </a:fld>
            <a:endParaRPr lang="nl-NL"/>
          </a:p>
        </p:txBody>
      </p:sp>
      <p:pic>
        <p:nvPicPr>
          <p:cNvPr id="5122" name="Picture 2" descr="https://cdn-images-1.medium.com/max/800/1*GSQfWiZolZzSJfGTRaDnMg.png">
            <a:extLst>
              <a:ext uri="{FF2B5EF4-FFF2-40B4-BE49-F238E27FC236}">
                <a16:creationId xmlns:a16="http://schemas.microsoft.com/office/drawing/2014/main" id="{D6712AE6-F8D1-4786-8805-D6BFF9CE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43" y="2398713"/>
            <a:ext cx="7281989" cy="35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952FAD-0168-4F35-B632-39E75301E0C2}"/>
              </a:ext>
            </a:extLst>
          </p:cNvPr>
          <p:cNvSpPr txBox="1">
            <a:spLocks/>
          </p:cNvSpPr>
          <p:nvPr/>
        </p:nvSpPr>
        <p:spPr>
          <a:xfrm>
            <a:off x="628649" y="73751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Lasso vs. Ridge </a:t>
            </a:r>
          </a:p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ElasticNet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735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CECA-F61D-4984-8227-4A35C8383177}"/>
              </a:ext>
            </a:extLst>
          </p:cNvPr>
          <p:cNvSpPr txBox="1"/>
          <p:nvPr/>
        </p:nvSpPr>
        <p:spPr>
          <a:xfrm>
            <a:off x="1202707" y="1524000"/>
            <a:ext cx="621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sz="1800" dirty="0"/>
              <a:t>Lasso regularization of regression trees</a:t>
            </a:r>
          </a:p>
          <a:p>
            <a:r>
              <a:rPr lang="nl-NL" sz="1800" dirty="0"/>
              <a:t>--- discarding trees that are not useful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343445" y="722412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Postprocessing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2F22-2FD7-4521-8DD5-BD4E087A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3" y="3210297"/>
            <a:ext cx="640563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75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Deep convolutional neural networks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(3)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2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0_Profession\PostDoc\2019\projects\presentations\CCSS\pics\8_backprop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8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0_Profession\PostDoc\2019\projects\presentations\CCSS\pics\8_backprop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0_Profession\PostDoc\2019\projects\presentations\CCSS\pics\8_backprop01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2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0_Profession\PostDoc\2019\projects\presentations\CCSS\pics\8_backprop0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1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218F8FA-5607-6348-B66E-33876430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79" y="3919352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704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Introduction and data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4014978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/>
            </a:br>
            <a:br>
              <a:rPr lang="en-US" sz="1800" dirty="0"/>
            </a:br>
            <a:r>
              <a:rPr lang="en-US" sz="1800" dirty="0"/>
              <a:t>Predicting air pollution and analyzing the sources. </a:t>
            </a:r>
            <a:endParaRPr lang="nl-NL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935761" y="3027902"/>
            <a:ext cx="1401545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Sensor measurements:</a:t>
            </a:r>
          </a:p>
          <a:p>
            <a:endParaRPr lang="en-US" sz="1100" dirty="0"/>
          </a:p>
          <a:p>
            <a:r>
              <a:rPr lang="en-US" sz="1100" dirty="0"/>
              <a:t>Station measurements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Mobil sensors</a:t>
            </a:r>
          </a:p>
          <a:p>
            <a:endParaRPr lang="nl-NL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GIS predictors:</a:t>
            </a:r>
          </a:p>
          <a:p>
            <a:endParaRPr lang="en-US" sz="1100" dirty="0"/>
          </a:p>
          <a:p>
            <a:r>
              <a:rPr lang="en-US" sz="1100" dirty="0"/>
              <a:t>Population</a:t>
            </a:r>
          </a:p>
          <a:p>
            <a:r>
              <a:rPr lang="en-US" sz="1100" dirty="0"/>
              <a:t>Road length within a buffer</a:t>
            </a:r>
          </a:p>
          <a:p>
            <a:r>
              <a:rPr lang="en-US" sz="1100" dirty="0"/>
              <a:t>Distance to roads</a:t>
            </a:r>
          </a:p>
          <a:p>
            <a:r>
              <a:rPr lang="en-US" sz="1100" dirty="0"/>
              <a:t>Traffic load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8" y="3047945"/>
            <a:ext cx="156664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Remote sensing measurements:</a:t>
            </a:r>
          </a:p>
          <a:p>
            <a:endParaRPr lang="en-US" sz="1100" dirty="0"/>
          </a:p>
          <a:p>
            <a:r>
              <a:rPr lang="en-US" sz="1100" dirty="0"/>
              <a:t>OMI (250 km)</a:t>
            </a:r>
          </a:p>
          <a:p>
            <a:r>
              <a:rPr lang="en-US" sz="1100" dirty="0" err="1"/>
              <a:t>Tropomi</a:t>
            </a:r>
            <a:r>
              <a:rPr lang="en-US" sz="1100" dirty="0"/>
              <a:t> (8 km)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pic>
        <p:nvPicPr>
          <p:cNvPr id="11" name="Picture 4" descr="http://en.citizendium.org/images/8/83/Air_Quality_Monitoring_Station.jpg">
            <a:extLst>
              <a:ext uri="{FF2B5EF4-FFF2-40B4-BE49-F238E27FC236}">
                <a16:creationId xmlns:a16="http://schemas.microsoft.com/office/drawing/2014/main" id="{1845A67F-3833-439E-AC44-54804855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55" y="4029333"/>
            <a:ext cx="808453" cy="6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005">
            <a:extLst>
              <a:ext uri="{FF2B5EF4-FFF2-40B4-BE49-F238E27FC236}">
                <a16:creationId xmlns:a16="http://schemas.microsoft.com/office/drawing/2014/main" id="{DEF936D1-BB5C-418D-B4F2-1D26A508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76" y="4945052"/>
            <a:ext cx="1065656" cy="87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901351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7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852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+mj-lt"/>
              </a:rPr>
              <a:t>Land use regression (LUR) </a:t>
            </a:r>
            <a:endParaRPr lang="nl-NL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Buffered predictors</a:t>
            </a:r>
            <a:endParaRPr lang="nl-N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9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DD4-C757-2C4A-BF92-D1C0DC4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82" y="1265767"/>
            <a:ext cx="5182558" cy="745629"/>
          </a:xfrm>
        </p:spPr>
        <p:txBody>
          <a:bodyPr>
            <a:noAutofit/>
          </a:bodyPr>
          <a:lstStyle/>
          <a:p>
            <a:r>
              <a:rPr lang="nl-NL" altLang="zh-CN" sz="2100" dirty="0"/>
              <a:t>LUR </a:t>
            </a:r>
            <a:r>
              <a:rPr lang="nl-NL" altLang="zh-CN" sz="2100" dirty="0" err="1"/>
              <a:t>prediction</a:t>
            </a:r>
            <a:r>
              <a:rPr lang="nl-NL" altLang="zh-CN" sz="2100" dirty="0"/>
              <a:t> of </a:t>
            </a:r>
            <a:r>
              <a:rPr lang="de-DE" altLang="zh-CN" sz="2100" dirty="0"/>
              <a:t>NO</a:t>
            </a:r>
            <a:r>
              <a:rPr lang="de-DE" altLang="zh-CN" sz="2100" baseline="-25000" dirty="0"/>
              <a:t>2</a:t>
            </a:r>
            <a:r>
              <a:rPr lang="de-DE" altLang="zh-CN" sz="2100" dirty="0"/>
              <a:t> </a:t>
            </a:r>
            <a:endParaRPr lang="en-US" sz="1500" dirty="0"/>
          </a:p>
        </p:txBody>
      </p:sp>
      <p:pic>
        <p:nvPicPr>
          <p:cNvPr id="3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0F229079-B1FC-BB42-93AE-792E55EC4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21" y="2335744"/>
            <a:ext cx="2922248" cy="29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A48B-2E6C-9F4D-91FC-CC78D04EDC90}"/>
              </a:ext>
            </a:extLst>
          </p:cNvPr>
          <p:cNvSpPr txBox="1"/>
          <p:nvPr/>
        </p:nvSpPr>
        <p:spPr>
          <a:xfrm>
            <a:off x="6366922" y="4891875"/>
            <a:ext cx="76223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Hour</a:t>
            </a:r>
            <a:endParaRPr lang="nl-NL" sz="2025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AA4A46-AE9C-D348-A16A-211671630B39}"/>
              </a:ext>
            </a:extLst>
          </p:cNvPr>
          <p:cNvCxnSpPr>
            <a:cxnSpLocks/>
          </p:cNvCxnSpPr>
          <p:nvPr/>
        </p:nvCxnSpPr>
        <p:spPr>
          <a:xfrm>
            <a:off x="3769608" y="5063566"/>
            <a:ext cx="591043" cy="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90103-CA1B-8843-973E-1F56D32D6137}"/>
              </a:ext>
            </a:extLst>
          </p:cNvPr>
          <p:cNvSpPr txBox="1"/>
          <p:nvPr/>
        </p:nvSpPr>
        <p:spPr>
          <a:xfrm>
            <a:off x="3596103" y="4914035"/>
            <a:ext cx="25113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0</a:t>
            </a:r>
            <a:endParaRPr lang="nl-NL" sz="15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FA-81EF-5D4F-8D95-7881E3B92FB9}"/>
              </a:ext>
            </a:extLst>
          </p:cNvPr>
          <p:cNvSpPr txBox="1"/>
          <p:nvPr/>
        </p:nvSpPr>
        <p:spPr>
          <a:xfrm>
            <a:off x="4360649" y="4914035"/>
            <a:ext cx="96364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5km</a:t>
            </a:r>
            <a:endParaRPr lang="nl-NL" sz="157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6EC411-1C7C-AD46-BB53-6A252E12A87B}"/>
              </a:ext>
            </a:extLst>
          </p:cNvPr>
          <p:cNvGrpSpPr/>
          <p:nvPr/>
        </p:nvGrpSpPr>
        <p:grpSpPr>
          <a:xfrm>
            <a:off x="6808348" y="2552061"/>
            <a:ext cx="904025" cy="2287006"/>
            <a:chOff x="1789473" y="1309312"/>
            <a:chExt cx="1607154" cy="406578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1B69AD-37CF-CD4B-99F7-F8F73DBFB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408879E-5350-6040-AB26-9281D9E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38541-2EE3-BF42-9737-BB4348C5272A}"/>
                </a:ext>
              </a:extLst>
            </p:cNvPr>
            <p:cNvSpPr txBox="1"/>
            <p:nvPr/>
          </p:nvSpPr>
          <p:spPr>
            <a:xfrm>
              <a:off x="2354847" y="4780066"/>
              <a:ext cx="571969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0</a:t>
              </a:r>
              <a:endParaRPr lang="nl-NL" sz="157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AF500-931B-E148-B974-AFBCD0CBD26C}"/>
                </a:ext>
              </a:extLst>
            </p:cNvPr>
            <p:cNvSpPr txBox="1"/>
            <p:nvPr/>
          </p:nvSpPr>
          <p:spPr>
            <a:xfrm>
              <a:off x="2358143" y="1822829"/>
              <a:ext cx="1038484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60</a:t>
              </a:r>
              <a:endParaRPr lang="nl-NL" sz="1575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1CF0E-B6E8-EE48-8ED8-F045D646A333}"/>
                </a:ext>
              </a:extLst>
            </p:cNvPr>
            <p:cNvSpPr txBox="1"/>
            <p:nvPr/>
          </p:nvSpPr>
          <p:spPr>
            <a:xfrm>
              <a:off x="2354847" y="3316276"/>
              <a:ext cx="958828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30</a:t>
              </a:r>
              <a:endParaRPr lang="nl-NL" sz="1575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12BF7-D5CD-6643-9B53-BE7AC830843A}"/>
                </a:ext>
              </a:extLst>
            </p:cNvPr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42A592-3EB1-114D-B8E3-13FEDE15C768}"/>
                </a:ext>
              </a:extLst>
            </p:cNvPr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38AF2-FBB3-334E-84ED-E9363A1F8031}"/>
                </a:ext>
              </a:extLst>
            </p:cNvPr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6FE12-31B9-904B-B4AF-220558F0F03A}"/>
              </a:ext>
            </a:extLst>
          </p:cNvPr>
          <p:cNvGrpSpPr/>
          <p:nvPr/>
        </p:nvGrpSpPr>
        <p:grpSpPr>
          <a:xfrm>
            <a:off x="1583317" y="2333238"/>
            <a:ext cx="1848302" cy="2097405"/>
            <a:chOff x="8792103" y="1132434"/>
            <a:chExt cx="3285871" cy="372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75B328-F452-684A-B4CF-22B0C41D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103" y="1132434"/>
              <a:ext cx="3285871" cy="3728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DD4B0-7488-A741-833C-3C1A784B3B63}"/>
                </a:ext>
              </a:extLst>
            </p:cNvPr>
            <p:cNvSpPr txBox="1"/>
            <p:nvPr/>
          </p:nvSpPr>
          <p:spPr>
            <a:xfrm>
              <a:off x="10170160" y="2941501"/>
              <a:ext cx="406400" cy="379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0A1A9-771F-4269-8821-468A2571BF81}"/>
              </a:ext>
            </a:extLst>
          </p:cNvPr>
          <p:cNvSpPr txBox="1"/>
          <p:nvPr/>
        </p:nvSpPr>
        <p:spPr>
          <a:xfrm>
            <a:off x="5496211" y="5294672"/>
            <a:ext cx="1529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m resolution</a:t>
            </a:r>
            <a:endParaRPr lang="nl-NL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6D50AB-9AE1-4569-9779-67278AFCD160}"/>
              </a:ext>
            </a:extLst>
          </p:cNvPr>
          <p:cNvSpPr/>
          <p:nvPr/>
        </p:nvSpPr>
        <p:spPr>
          <a:xfrm>
            <a:off x="3389887" y="2058017"/>
            <a:ext cx="3786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050" dirty="0">
                <a:latin typeface="+mj-lt"/>
              </a:rPr>
              <a:t>Spatiotemporal dynamic of air pollution showing road effects</a:t>
            </a:r>
            <a:endParaRPr lang="nl-NL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785011" y="1131692"/>
            <a:ext cx="4427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256596" y="2293010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Tropomi</a:t>
            </a:r>
            <a:endParaRPr lang="en-US" sz="21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39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Remote sensing measurements: </a:t>
            </a:r>
            <a:br>
              <a:rPr lang="en-US" sz="2100" dirty="0"/>
            </a:br>
            <a:r>
              <a:rPr lang="en-US" sz="1800" dirty="0"/>
              <a:t>OMI (</a:t>
            </a:r>
            <a:r>
              <a:rPr lang="nl-NL" sz="1800" dirty="0"/>
              <a:t>Ozone Monitoring Instrument)</a:t>
            </a:r>
            <a:endParaRPr lang="nl-NL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39167"/>
              </p:ext>
            </p:extLst>
          </p:nvPr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113222833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33527</TotalTime>
  <Words>1803</Words>
  <Application>Microsoft Macintosh PowerPoint</Application>
  <PresentationFormat>On-screen Show (4:3)</PresentationFormat>
  <Paragraphs>397</Paragraphs>
  <Slides>49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exploration   hands-on 1 (10 mins): “getting ready” install packages, visualize data, data exploration: paired correlations, spatial dependence and scatterplot  2. Machine learning methods ensemble trees, mixed-effect models, artificial neural network, convolutional neural networks  hands-on 2 + break (45 mins): “machine learning methods.”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  Predicting air pollution and analyzing the sources. </vt:lpstr>
      <vt:lpstr>PowerPoint Presentation</vt:lpstr>
      <vt:lpstr>LUR prediction of NO2 </vt:lpstr>
      <vt:lpstr>PowerPoint Presentation</vt:lpstr>
      <vt:lpstr>PowerPoint Presentation</vt:lpstr>
      <vt:lpstr>Remote sensing measurements:  OMI (Ozone Monitoring Instrument)</vt:lpstr>
      <vt:lpstr>surface product based on remote sensing and GEOS-CHEM </vt:lpstr>
      <vt:lpstr>PowerPoint Presentation</vt:lpstr>
      <vt:lpstr>Statistical learning  1980, computer science, machine learning, neural networks, zipcode recognision problem, bell lab  </vt:lpstr>
      <vt:lpstr>PowerPoint Presentation</vt:lpstr>
      <vt:lpstr>Machine learning</vt:lpstr>
      <vt:lpstr>PowerPoint Presentation</vt:lpstr>
      <vt:lpstr>Ensemble tree-based methods</vt:lpstr>
      <vt:lpstr>Regression trees 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convolutional neural networks</vt:lpstr>
      <vt:lpstr> Deep learning: neural networks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371</cp:revision>
  <cp:lastPrinted>2019-09-03T21:54:25Z</cp:lastPrinted>
  <dcterms:modified xsi:type="dcterms:W3CDTF">2020-07-16T14:56:33Z</dcterms:modified>
</cp:coreProperties>
</file>